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0639EC2-9A55-4631-AC52-7BC7A95B042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4208AF1-9EDD-4D84-98FD-75F7AF04D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9EC2-9A55-4631-AC52-7BC7A95B042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8AF1-9EDD-4D84-98FD-75F7AF04D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9EC2-9A55-4631-AC52-7BC7A95B042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8AF1-9EDD-4D84-98FD-75F7AF04D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9EC2-9A55-4631-AC52-7BC7A95B042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8AF1-9EDD-4D84-98FD-75F7AF04D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9EC2-9A55-4631-AC52-7BC7A95B042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8AF1-9EDD-4D84-98FD-75F7AF04D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9EC2-9A55-4631-AC52-7BC7A95B042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8AF1-9EDD-4D84-98FD-75F7AF04D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639EC2-9A55-4631-AC52-7BC7A95B042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208AF1-9EDD-4D84-98FD-75F7AF04D6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0639EC2-9A55-4631-AC52-7BC7A95B042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4208AF1-9EDD-4D84-98FD-75F7AF04D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9EC2-9A55-4631-AC52-7BC7A95B042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8AF1-9EDD-4D84-98FD-75F7AF04D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9EC2-9A55-4631-AC52-7BC7A95B042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8AF1-9EDD-4D84-98FD-75F7AF04D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9EC2-9A55-4631-AC52-7BC7A95B042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8AF1-9EDD-4D84-98FD-75F7AF04D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0639EC2-9A55-4631-AC52-7BC7A95B042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4208AF1-9EDD-4D84-98FD-75F7AF04D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458200" cy="173831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Bookman Old Style" pitchFamily="18" charset="0"/>
              </a:rPr>
              <a:t>The Impact of Social Media on Mental Health: The Connection Between Number of</a:t>
            </a:r>
            <a:br>
              <a:rPr lang="en-US" sz="2800" dirty="0" smtClean="0">
                <a:latin typeface="Bookman Old Style" pitchFamily="18" charset="0"/>
              </a:rPr>
            </a:br>
            <a:r>
              <a:rPr lang="en-US" sz="2800" dirty="0" err="1" smtClean="0">
                <a:latin typeface="Bookman Old Style" pitchFamily="18" charset="0"/>
              </a:rPr>
              <a:t>Facebook</a:t>
            </a:r>
            <a:r>
              <a:rPr lang="en-US" sz="2800" dirty="0" smtClean="0">
                <a:latin typeface="Bookman Old Style" pitchFamily="18" charset="0"/>
              </a:rPr>
              <a:t> Friends and Social Interest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419600"/>
            <a:ext cx="4953000" cy="17526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Presented by:</a:t>
            </a:r>
          </a:p>
          <a:p>
            <a:pPr algn="ctr"/>
            <a:r>
              <a:rPr lang="en-US" dirty="0" smtClean="0">
                <a:latin typeface="Bookman Old Style" pitchFamily="18" charset="0"/>
              </a:rPr>
              <a:t>Joseph </a:t>
            </a:r>
            <a:r>
              <a:rPr lang="en-US" dirty="0" err="1" smtClean="0">
                <a:latin typeface="Bookman Old Style" pitchFamily="18" charset="0"/>
              </a:rPr>
              <a:t>Cice</a:t>
            </a:r>
            <a:endParaRPr lang="en-US" dirty="0" smtClean="0">
              <a:latin typeface="Bookman Old Style" pitchFamily="18" charset="0"/>
            </a:endParaRPr>
          </a:p>
          <a:p>
            <a:pPr algn="ctr"/>
            <a:r>
              <a:rPr lang="en-US" dirty="0" smtClean="0">
                <a:latin typeface="Bookman Old Style" pitchFamily="18" charset="0"/>
              </a:rPr>
              <a:t>Susan Belangee</a:t>
            </a:r>
          </a:p>
          <a:p>
            <a:pPr algn="ctr"/>
            <a:r>
              <a:rPr lang="en-US" dirty="0" smtClean="0">
                <a:latin typeface="Bookman Old Style" pitchFamily="18" charset="0"/>
              </a:rPr>
              <a:t>NASAP 2012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Agenda for Presentation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Bookman Old Style" pitchFamily="18" charset="0"/>
              </a:rPr>
              <a:t>Introductions and background information on presentation</a:t>
            </a:r>
          </a:p>
          <a:p>
            <a:r>
              <a:rPr lang="en-US" sz="2000" dirty="0" smtClean="0">
                <a:latin typeface="Bookman Old Style" pitchFamily="18" charset="0"/>
              </a:rPr>
              <a:t>Review of current literature regarding social media and mental health</a:t>
            </a:r>
          </a:p>
          <a:p>
            <a:r>
              <a:rPr lang="en-US" sz="2000" dirty="0" smtClean="0">
                <a:latin typeface="Bookman Old Style" pitchFamily="18" charset="0"/>
              </a:rPr>
              <a:t>Discussion of </a:t>
            </a:r>
            <a:r>
              <a:rPr lang="en-US" sz="2000" dirty="0" err="1" smtClean="0">
                <a:latin typeface="Bookman Old Style" pitchFamily="18" charset="0"/>
              </a:rPr>
              <a:t>Adlerian</a:t>
            </a:r>
            <a:r>
              <a:rPr lang="en-US" sz="2000" dirty="0" smtClean="0">
                <a:latin typeface="Bookman Old Style" pitchFamily="18" charset="0"/>
              </a:rPr>
              <a:t> theoretical concepts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Life tasks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Belonging 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Social interest</a:t>
            </a:r>
          </a:p>
          <a:p>
            <a:r>
              <a:rPr lang="en-US" sz="2000" dirty="0" smtClean="0">
                <a:latin typeface="Bookman Old Style" pitchFamily="18" charset="0"/>
              </a:rPr>
              <a:t>Current research study results</a:t>
            </a:r>
          </a:p>
          <a:p>
            <a:r>
              <a:rPr lang="en-US" sz="2000" dirty="0" smtClean="0">
                <a:latin typeface="Bookman Old Style" pitchFamily="18" charset="0"/>
              </a:rPr>
              <a:t>Implications and potential interventions for counselors to use with clients</a:t>
            </a:r>
          </a:p>
          <a:p>
            <a:r>
              <a:rPr lang="en-US" sz="2000" dirty="0" smtClean="0">
                <a:latin typeface="Bookman Old Style" pitchFamily="18" charset="0"/>
              </a:rPr>
              <a:t>Interactive discussion and Q&amp;A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ookman Old Style" pitchFamily="18" charset="0"/>
              </a:rPr>
              <a:t>Current Literature on Social Media &amp; Mental Health 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Bookman Old Style" pitchFamily="18" charset="0"/>
              </a:rPr>
              <a:t>Field is so new that little research exists</a:t>
            </a:r>
          </a:p>
          <a:p>
            <a:r>
              <a:rPr lang="en-US" sz="2000" dirty="0" smtClean="0">
                <a:latin typeface="Bookman Old Style" pitchFamily="18" charset="0"/>
              </a:rPr>
              <a:t>Weekly hours online were related to feelings of loneliness</a:t>
            </a:r>
          </a:p>
          <a:p>
            <a:pPr lvl="1"/>
            <a:r>
              <a:rPr lang="en-US" sz="1800" dirty="0" err="1" smtClean="0">
                <a:latin typeface="Bookman Old Style" pitchFamily="18" charset="0"/>
              </a:rPr>
              <a:t>Morahan</a:t>
            </a:r>
            <a:r>
              <a:rPr lang="en-US" sz="1800" dirty="0" smtClean="0">
                <a:latin typeface="Bookman Old Style" pitchFamily="18" charset="0"/>
              </a:rPr>
              <a:t>-Martin &amp; Schumacher (2003)</a:t>
            </a:r>
          </a:p>
          <a:p>
            <a:r>
              <a:rPr lang="en-US" sz="2000" dirty="0" smtClean="0">
                <a:latin typeface="Bookman Old Style" pitchFamily="18" charset="0"/>
              </a:rPr>
              <a:t>Increased Feelings of Loneliness / Lower Number of Friends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Sheldon (2008)</a:t>
            </a:r>
          </a:p>
          <a:p>
            <a:r>
              <a:rPr lang="en-US" sz="2000" dirty="0" smtClean="0">
                <a:latin typeface="Bookman Old Style" pitchFamily="18" charset="0"/>
              </a:rPr>
              <a:t>Intervention (Well Being or Internet Usage)</a:t>
            </a:r>
          </a:p>
          <a:p>
            <a:pPr lvl="1"/>
            <a:r>
              <a:rPr lang="en-US" sz="1800" dirty="0" err="1" smtClean="0">
                <a:latin typeface="Bookman Old Style" pitchFamily="18" charset="0"/>
              </a:rPr>
              <a:t>Valkenberg</a:t>
            </a:r>
            <a:r>
              <a:rPr lang="en-US" sz="1800" dirty="0" smtClean="0">
                <a:latin typeface="Bookman Old Style" pitchFamily="18" charset="0"/>
              </a:rPr>
              <a:t> &amp; Peter (2007)</a:t>
            </a:r>
          </a:p>
          <a:p>
            <a:r>
              <a:rPr lang="en-US" sz="2000" dirty="0" smtClean="0">
                <a:latin typeface="Bookman Old Style" pitchFamily="18" charset="0"/>
              </a:rPr>
              <a:t>Cornell study with mirrors and FB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Gonzales &amp; Hancock (2011)</a:t>
            </a:r>
          </a:p>
          <a:p>
            <a:r>
              <a:rPr lang="en-US" sz="2000" dirty="0" smtClean="0">
                <a:latin typeface="Bookman Old Style" pitchFamily="18" charset="0"/>
              </a:rPr>
              <a:t>Academic Performance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Junco (2011)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Bookman Old Style" pitchFamily="18" charset="0"/>
              </a:rPr>
              <a:t>Adlerian</a:t>
            </a:r>
            <a:r>
              <a:rPr lang="en-US" sz="2800" dirty="0" smtClean="0">
                <a:latin typeface="Bookman Old Style" pitchFamily="18" charset="0"/>
              </a:rPr>
              <a:t> Concepts and Social Media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Bookman Old Style" pitchFamily="18" charset="0"/>
              </a:rPr>
              <a:t>Life Tasks (</a:t>
            </a:r>
            <a:r>
              <a:rPr lang="en-US" sz="2000" dirty="0" err="1" smtClean="0">
                <a:latin typeface="Bookman Old Style" pitchFamily="18" charset="0"/>
              </a:rPr>
              <a:t>Ansbacher</a:t>
            </a:r>
            <a:r>
              <a:rPr lang="en-US" sz="2000" dirty="0" smtClean="0">
                <a:latin typeface="Bookman Old Style" pitchFamily="18" charset="0"/>
              </a:rPr>
              <a:t> &amp; </a:t>
            </a:r>
            <a:r>
              <a:rPr lang="en-US" sz="2000" dirty="0" err="1" smtClean="0">
                <a:latin typeface="Bookman Old Style" pitchFamily="18" charset="0"/>
              </a:rPr>
              <a:t>Ansbacher</a:t>
            </a:r>
            <a:r>
              <a:rPr lang="en-US" sz="2000" dirty="0" smtClean="0">
                <a:latin typeface="Bookman Old Style" pitchFamily="18" charset="0"/>
              </a:rPr>
              <a:t>, 1956)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Social 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Love/Intimacy 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Work/Career </a:t>
            </a:r>
          </a:p>
          <a:p>
            <a:r>
              <a:rPr lang="en-US" sz="2000" dirty="0" smtClean="0">
                <a:latin typeface="Bookman Old Style" pitchFamily="18" charset="0"/>
              </a:rPr>
              <a:t>Belonging (Adler, 1927)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From birth, humans struggle to find their place, first in the family setting and later in the broader community.</a:t>
            </a:r>
          </a:p>
          <a:p>
            <a:r>
              <a:rPr lang="en-US" sz="2000" dirty="0" smtClean="0">
                <a:latin typeface="Bookman Old Style" pitchFamily="18" charset="0"/>
              </a:rPr>
              <a:t>Social interest (Adler, 1970)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“The goal of perfection must contain the goal of an ideal community, because everything we find valuable in life, what exists and will remain, is forever a product of this social feeling.” (original source Adler (1933) “On the Origin of Striving for Superiority and of Social Interest;” current quote from p. 35 in </a:t>
            </a:r>
            <a:r>
              <a:rPr lang="en-US" sz="1800" i="1" dirty="0" smtClean="0">
                <a:latin typeface="Bookman Old Style" pitchFamily="18" charset="0"/>
              </a:rPr>
              <a:t>Superiority and Social Interest: A Collection of Later Writings, </a:t>
            </a:r>
            <a:r>
              <a:rPr lang="en-US" sz="1800" dirty="0" smtClean="0">
                <a:latin typeface="Bookman Old Style" pitchFamily="18" charset="0"/>
              </a:rPr>
              <a:t>edited by </a:t>
            </a:r>
            <a:r>
              <a:rPr lang="en-US" sz="1800" dirty="0" err="1" smtClean="0">
                <a:latin typeface="Bookman Old Style" pitchFamily="18" charset="0"/>
              </a:rPr>
              <a:t>Ansbacher</a:t>
            </a:r>
            <a:r>
              <a:rPr lang="en-US" sz="1800" dirty="0" smtClean="0">
                <a:latin typeface="Bookman Old Style" pitchFamily="18" charset="0"/>
              </a:rPr>
              <a:t> &amp; </a:t>
            </a:r>
            <a:r>
              <a:rPr lang="en-US" sz="1800" dirty="0" err="1" smtClean="0">
                <a:latin typeface="Bookman Old Style" pitchFamily="18" charset="0"/>
              </a:rPr>
              <a:t>Ansbacher</a:t>
            </a:r>
            <a:r>
              <a:rPr lang="en-US" sz="1800" dirty="0" smtClean="0">
                <a:latin typeface="Bookman Old Style" pitchFamily="18" charset="0"/>
              </a:rPr>
              <a:t>, 1970) </a:t>
            </a:r>
          </a:p>
          <a:p>
            <a:pPr lvl="1"/>
            <a:endParaRPr lang="en-US" sz="1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Current Study Results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Bookman Old Style" pitchFamily="18" charset="0"/>
              </a:rPr>
              <a:t>Instruments used: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Demographics sheet (e.g., gender, age, # of </a:t>
            </a:r>
            <a:r>
              <a:rPr lang="en-US" sz="1800" dirty="0" err="1" smtClean="0">
                <a:latin typeface="Bookman Old Style" pitchFamily="18" charset="0"/>
              </a:rPr>
              <a:t>Facebook</a:t>
            </a:r>
            <a:r>
              <a:rPr lang="en-US" sz="1800" dirty="0" smtClean="0">
                <a:latin typeface="Bookman Old Style" pitchFamily="18" charset="0"/>
              </a:rPr>
              <a:t> friends, etc.)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Beck Depression Inventory (M=13.6, min=2, max=35)</a:t>
            </a:r>
          </a:p>
          <a:p>
            <a:pPr lvl="1"/>
            <a:r>
              <a:rPr lang="en-US" sz="1800" dirty="0" err="1" smtClean="0">
                <a:latin typeface="Bookman Old Style" pitchFamily="18" charset="0"/>
              </a:rPr>
              <a:t>Sulliman</a:t>
            </a:r>
            <a:r>
              <a:rPr lang="en-US" sz="1800" dirty="0" smtClean="0">
                <a:latin typeface="Bookman Old Style" pitchFamily="18" charset="0"/>
              </a:rPr>
              <a:t> Social Interest Scale (Total, Sub1, Sub2, RDS)</a:t>
            </a:r>
          </a:p>
          <a:p>
            <a:pPr lvl="2"/>
            <a:r>
              <a:rPr lang="en-US" sz="1600" dirty="0" smtClean="0">
                <a:latin typeface="Bookman Old Style" pitchFamily="18" charset="0"/>
              </a:rPr>
              <a:t>Sub 1 = concern for and trust in others</a:t>
            </a:r>
          </a:p>
          <a:p>
            <a:pPr lvl="2"/>
            <a:r>
              <a:rPr lang="en-US" sz="1600" dirty="0" smtClean="0">
                <a:latin typeface="Bookman Old Style" pitchFamily="18" charset="0"/>
              </a:rPr>
              <a:t>Sub 2 = confidence in oneself and optimism</a:t>
            </a:r>
          </a:p>
          <a:p>
            <a:pPr lvl="2"/>
            <a:r>
              <a:rPr lang="en-US" sz="1600" dirty="0" smtClean="0">
                <a:latin typeface="Bookman Old Style" pitchFamily="18" charset="0"/>
              </a:rPr>
              <a:t>RDS = relationally destructive (provisional scale)</a:t>
            </a:r>
          </a:p>
          <a:p>
            <a:r>
              <a:rPr lang="en-US" sz="2000" dirty="0" smtClean="0">
                <a:latin typeface="Bookman Old Style" pitchFamily="18" charset="0"/>
              </a:rPr>
              <a:t>Procedure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Initial electronic mailing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In-person data collection</a:t>
            </a:r>
          </a:p>
          <a:p>
            <a:r>
              <a:rPr lang="en-US" sz="2000" dirty="0" smtClean="0">
                <a:latin typeface="Bookman Old Style" pitchFamily="18" charset="0"/>
              </a:rPr>
              <a:t>Results </a:t>
            </a:r>
            <a:r>
              <a:rPr lang="en-US" sz="2000" dirty="0" smtClean="0">
                <a:latin typeface="Bookman Old Style" pitchFamily="18" charset="0"/>
              </a:rPr>
              <a:t>(correlations)</a:t>
            </a:r>
            <a:endParaRPr lang="en-US" sz="2000" dirty="0" smtClean="0">
              <a:latin typeface="Bookman Old Style" pitchFamily="18" charset="0"/>
            </a:endParaRPr>
          </a:p>
          <a:p>
            <a:pPr lvl="1"/>
            <a:r>
              <a:rPr lang="en-US" sz="1800" dirty="0" smtClean="0">
                <a:latin typeface="Bookman Old Style" pitchFamily="18" charset="0"/>
              </a:rPr>
              <a:t>Pilot study in terms of numbers of participants (n=10)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Age (M=22.9 years), </a:t>
            </a:r>
            <a:r>
              <a:rPr lang="en-US" sz="1800" dirty="0" err="1" smtClean="0">
                <a:latin typeface="Bookman Old Style" pitchFamily="18" charset="0"/>
              </a:rPr>
              <a:t>Facebook</a:t>
            </a:r>
            <a:r>
              <a:rPr lang="en-US" sz="1800" dirty="0" smtClean="0">
                <a:latin typeface="Bookman Old Style" pitchFamily="18" charset="0"/>
              </a:rPr>
              <a:t> friends (M=393.8), 60% female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Friends </a:t>
            </a:r>
            <a:r>
              <a:rPr lang="en-US" sz="1800" dirty="0" smtClean="0">
                <a:latin typeface="Bookman Old Style" pitchFamily="18" charset="0"/>
              </a:rPr>
              <a:t>&amp; </a:t>
            </a:r>
            <a:r>
              <a:rPr lang="en-US" sz="1800" dirty="0" smtClean="0">
                <a:latin typeface="Bookman Old Style" pitchFamily="18" charset="0"/>
              </a:rPr>
              <a:t>depression (positive direction)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Friends </a:t>
            </a:r>
            <a:r>
              <a:rPr lang="en-US" sz="1800" dirty="0" smtClean="0">
                <a:latin typeface="Bookman Old Style" pitchFamily="18" charset="0"/>
              </a:rPr>
              <a:t>&amp; </a:t>
            </a:r>
            <a:r>
              <a:rPr lang="en-US" sz="1800" dirty="0" smtClean="0">
                <a:latin typeface="Bookman Old Style" pitchFamily="18" charset="0"/>
              </a:rPr>
              <a:t>total </a:t>
            </a:r>
            <a:r>
              <a:rPr lang="en-US" sz="1800" dirty="0" smtClean="0">
                <a:latin typeface="Bookman Old Style" pitchFamily="18" charset="0"/>
              </a:rPr>
              <a:t>SSSI (negative direction)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Friends </a:t>
            </a:r>
            <a:r>
              <a:rPr lang="en-US" sz="1800" dirty="0" smtClean="0">
                <a:latin typeface="Bookman Old Style" pitchFamily="18" charset="0"/>
              </a:rPr>
              <a:t>&amp; </a:t>
            </a:r>
            <a:r>
              <a:rPr lang="en-US" sz="1800" dirty="0" smtClean="0">
                <a:latin typeface="Bookman Old Style" pitchFamily="18" charset="0"/>
              </a:rPr>
              <a:t>Sub1 (negative direction)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Friends </a:t>
            </a:r>
            <a:r>
              <a:rPr lang="en-US" sz="1800" dirty="0" smtClean="0">
                <a:latin typeface="Bookman Old Style" pitchFamily="18" charset="0"/>
              </a:rPr>
              <a:t>&amp; </a:t>
            </a:r>
            <a:r>
              <a:rPr lang="en-US" sz="1800" dirty="0" smtClean="0">
                <a:latin typeface="Bookman Old Style" pitchFamily="18" charset="0"/>
              </a:rPr>
              <a:t>Sub2 (negative direction)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Friends </a:t>
            </a:r>
            <a:r>
              <a:rPr lang="en-US" sz="1800" dirty="0" smtClean="0">
                <a:latin typeface="Bookman Old Style" pitchFamily="18" charset="0"/>
              </a:rPr>
              <a:t>&amp; </a:t>
            </a:r>
            <a:r>
              <a:rPr lang="en-US" sz="1800" dirty="0" smtClean="0">
                <a:latin typeface="Bookman Old Style" pitchFamily="18" charset="0"/>
              </a:rPr>
              <a:t>RDS ( positive direction)</a:t>
            </a:r>
          </a:p>
          <a:p>
            <a:pPr lvl="1"/>
            <a:endParaRPr lang="en-US" sz="1800" dirty="0" smtClean="0">
              <a:latin typeface="Bookman Old Style" pitchFamily="18" charset="0"/>
            </a:endParaRPr>
          </a:p>
          <a:p>
            <a:pPr lvl="1"/>
            <a:endParaRPr lang="en-US" sz="1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Implications and Potential Interventions 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Bookman Old Style" pitchFamily="18" charset="0"/>
              </a:rPr>
              <a:t>Knowing client’s purpose of using social media will serve as a guide (out of the literature)</a:t>
            </a:r>
          </a:p>
          <a:p>
            <a:r>
              <a:rPr lang="en-US" sz="2000" dirty="0" smtClean="0">
                <a:latin typeface="Bookman Old Style" pitchFamily="18" charset="0"/>
              </a:rPr>
              <a:t>Differences based on age or year in school can inform practice</a:t>
            </a:r>
          </a:p>
          <a:p>
            <a:r>
              <a:rPr lang="en-US" sz="2000" dirty="0" smtClean="0">
                <a:latin typeface="Bookman Old Style" pitchFamily="18" charset="0"/>
              </a:rPr>
              <a:t>Encourage healthy online behavior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When is it too much?</a:t>
            </a:r>
          </a:p>
          <a:p>
            <a:r>
              <a:rPr lang="en-US" sz="2000" dirty="0" smtClean="0">
                <a:latin typeface="Bookman Old Style" pitchFamily="18" charset="0"/>
              </a:rPr>
              <a:t>Utilize connectivity to increase belonging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Harness social media for encouragement purposes</a:t>
            </a:r>
          </a:p>
          <a:p>
            <a:r>
              <a:rPr lang="en-US" sz="2000" dirty="0" smtClean="0">
                <a:latin typeface="Bookman Old Style" pitchFamily="18" charset="0"/>
              </a:rPr>
              <a:t>Promote socially interested activities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Fundraising opportunities?</a:t>
            </a:r>
          </a:p>
          <a:p>
            <a:pPr lvl="1"/>
            <a:r>
              <a:rPr lang="en-US" sz="1800" dirty="0" smtClean="0">
                <a:latin typeface="Bookman Old Style" pitchFamily="18" charset="0"/>
              </a:rPr>
              <a:t>Organizing events in the community</a:t>
            </a:r>
            <a:endParaRPr lang="en-US" sz="1600" dirty="0" smtClean="0">
              <a:latin typeface="Bookman Old Style" pitchFamily="18" charset="0"/>
            </a:endParaRPr>
          </a:p>
          <a:p>
            <a:endParaRPr lang="en-US" sz="2000" dirty="0" smtClean="0">
              <a:latin typeface="Bookman Old Style" pitchFamily="18" charset="0"/>
            </a:endParaRPr>
          </a:p>
          <a:p>
            <a:endParaRPr lang="en-US" sz="2000" dirty="0" smtClean="0">
              <a:latin typeface="Bookman Old Style" pitchFamily="18" charset="0"/>
            </a:endParaRPr>
          </a:p>
          <a:p>
            <a:endParaRPr lang="en-US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Interactive Discussion and Q&amp;A time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Bookman Old Style" pitchFamily="18" charset="0"/>
              </a:rPr>
              <a:t>Thoughts from audience (personal and/or case-related)</a:t>
            </a:r>
          </a:p>
          <a:p>
            <a:r>
              <a:rPr lang="en-US" sz="2000" dirty="0" smtClean="0">
                <a:latin typeface="Bookman Old Style" pitchFamily="18" charset="0"/>
              </a:rPr>
              <a:t>Role </a:t>
            </a:r>
            <a:r>
              <a:rPr lang="en-US" sz="2000" dirty="0" err="1" smtClean="0">
                <a:latin typeface="Bookman Old Style" pitchFamily="18" charset="0"/>
              </a:rPr>
              <a:t>Adlerian</a:t>
            </a:r>
            <a:r>
              <a:rPr lang="en-US" sz="2000" dirty="0" smtClean="0">
                <a:latin typeface="Bookman Old Style" pitchFamily="18" charset="0"/>
              </a:rPr>
              <a:t> counselors can play in this burgeoning field?</a:t>
            </a:r>
          </a:p>
          <a:p>
            <a:r>
              <a:rPr lang="en-US" sz="2000" dirty="0" smtClean="0">
                <a:latin typeface="Bookman Old Style" pitchFamily="18" charset="0"/>
              </a:rPr>
              <a:t>How can it be used to foster belonging and encouragement?</a:t>
            </a:r>
          </a:p>
          <a:p>
            <a:r>
              <a:rPr lang="en-US" sz="2000" dirty="0" smtClean="0">
                <a:latin typeface="Bookman Old Style" pitchFamily="18" charset="0"/>
              </a:rPr>
              <a:t>Is it truly belonging if person never sees that “friend” face-to-face?</a:t>
            </a:r>
          </a:p>
          <a:p>
            <a:endParaRPr lang="en-US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References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Adler, A. (1927). </a:t>
            </a:r>
            <a:r>
              <a:rPr lang="en-US" i="1" dirty="0" smtClean="0"/>
              <a:t>Understanding human nature</a:t>
            </a:r>
            <a:r>
              <a:rPr lang="en-US" dirty="0" smtClean="0"/>
              <a:t>. Oxford, England: </a:t>
            </a:r>
            <a:r>
              <a:rPr lang="en-US" dirty="0" err="1" smtClean="0"/>
              <a:t>Oneworld</a:t>
            </a:r>
            <a:r>
              <a:rPr lang="en-US" dirty="0" smtClean="0"/>
              <a:t> Publications.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Adler, A. (1970). </a:t>
            </a:r>
            <a:r>
              <a:rPr lang="en-US" i="1" dirty="0" smtClean="0"/>
              <a:t>Superiority and social interest: A collection of later writings. </a:t>
            </a:r>
            <a:r>
              <a:rPr lang="en-US" dirty="0" smtClean="0"/>
              <a:t>H. </a:t>
            </a:r>
            <a:r>
              <a:rPr lang="en-US" dirty="0" err="1" smtClean="0"/>
              <a:t>Ansbacher</a:t>
            </a:r>
            <a:r>
              <a:rPr lang="en-US" dirty="0" smtClean="0"/>
              <a:t> and R.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Ansbacher</a:t>
            </a:r>
            <a:r>
              <a:rPr lang="en-US" dirty="0" smtClean="0"/>
              <a:t> (Eds.). Evanston, IL: Northwestern University Press.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Ansbacher</a:t>
            </a:r>
            <a:r>
              <a:rPr lang="en-US" dirty="0" smtClean="0"/>
              <a:t>, H., &amp; </a:t>
            </a:r>
            <a:r>
              <a:rPr lang="en-US" dirty="0" err="1" smtClean="0"/>
              <a:t>Ansbacher</a:t>
            </a:r>
            <a:r>
              <a:rPr lang="en-US" dirty="0" smtClean="0"/>
              <a:t>, R. (1956). </a:t>
            </a:r>
            <a:r>
              <a:rPr lang="en-US" i="1" dirty="0" smtClean="0"/>
              <a:t>The individual psychology of Alfred Adler: A	systematic presentation in selections from his writings.</a:t>
            </a:r>
            <a:r>
              <a:rPr lang="en-US" dirty="0" smtClean="0"/>
              <a:t> New York, NY: Harper.</a:t>
            </a:r>
          </a:p>
          <a:p>
            <a:endParaRPr lang="en-US" dirty="0" smtClean="0"/>
          </a:p>
          <a:p>
            <a:r>
              <a:rPr lang="en-US" dirty="0" smtClean="0"/>
              <a:t>Gonzales, A. L., &amp; Hancock, J. T. (2011). Mirror, mirror on my </a:t>
            </a:r>
            <a:r>
              <a:rPr lang="en-US" dirty="0" err="1" smtClean="0"/>
              <a:t>Facebook</a:t>
            </a:r>
            <a:r>
              <a:rPr lang="en-US" dirty="0" smtClean="0"/>
              <a:t> wall: Effects of exposure to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Facebook</a:t>
            </a:r>
            <a:r>
              <a:rPr lang="en-US" dirty="0" smtClean="0"/>
              <a:t> on self-esteem. </a:t>
            </a:r>
            <a:r>
              <a:rPr lang="en-US" i="1" dirty="0" err="1" smtClean="0"/>
              <a:t>Cyberpsychology</a:t>
            </a:r>
            <a:r>
              <a:rPr lang="en-US" i="1" dirty="0" smtClean="0"/>
              <a:t>, Behavior, and Social Networking, 14</a:t>
            </a:r>
            <a:r>
              <a:rPr lang="en-US" dirty="0" smtClean="0"/>
              <a:t>(1-2), 	79-83. 	doi:10.1089/cyber.2009.0411.</a:t>
            </a:r>
          </a:p>
          <a:p>
            <a:endParaRPr lang="en-US" dirty="0" smtClean="0"/>
          </a:p>
          <a:p>
            <a:r>
              <a:rPr lang="en-US" dirty="0" smtClean="0"/>
              <a:t>Junco, R. (2011). Too much face and not enough books: The relationship between multiple indices of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Facebook</a:t>
            </a:r>
            <a:r>
              <a:rPr lang="en-US" dirty="0" smtClean="0"/>
              <a:t> use and academic performance. </a:t>
            </a:r>
            <a:r>
              <a:rPr lang="en-US" i="1" dirty="0" smtClean="0"/>
              <a:t>Computer in Human Behavior.	</a:t>
            </a:r>
            <a:r>
              <a:rPr lang="en-US" dirty="0" smtClean="0"/>
              <a:t>doi:10.1016/j.chb.2001.08.026.</a:t>
            </a:r>
          </a:p>
          <a:p>
            <a:endParaRPr lang="en-US" dirty="0" smtClean="0"/>
          </a:p>
          <a:p>
            <a:r>
              <a:rPr lang="en-US" dirty="0" err="1" smtClean="0"/>
              <a:t>Morahan</a:t>
            </a:r>
            <a:r>
              <a:rPr lang="en-US" dirty="0" smtClean="0"/>
              <a:t>-Martin, J., &amp; Schumacher, P. (2003). Loneliness and social uses of the internet	</a:t>
            </a:r>
            <a:r>
              <a:rPr lang="en-US" i="1" dirty="0" smtClean="0"/>
              <a:t>Computers in Human Behavior, 19</a:t>
            </a:r>
            <a:r>
              <a:rPr lang="en-US" dirty="0" smtClean="0"/>
              <a:t>(6), 659-671. doi:10.1016/S0747-5632(03)00040-2.</a:t>
            </a:r>
          </a:p>
          <a:p>
            <a:endParaRPr lang="en-US" dirty="0" smtClean="0"/>
          </a:p>
          <a:p>
            <a:r>
              <a:rPr lang="en-US" dirty="0" smtClean="0"/>
              <a:t>Sheldon, P. (2008). The relationship between unwillingness-to-communicate and students’ </a:t>
            </a:r>
            <a:r>
              <a:rPr lang="en-US" dirty="0" err="1" smtClean="0"/>
              <a:t>Facebook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use. </a:t>
            </a:r>
            <a:r>
              <a:rPr lang="en-US" i="1" dirty="0" smtClean="0"/>
              <a:t>Journal of Media Psychology: Theories, Methods, and Applications, 20</a:t>
            </a:r>
            <a:r>
              <a:rPr lang="en-US" dirty="0" smtClean="0"/>
              <a:t>(2), 67-75. 	doi:10.1027/1864-1105.20.2.67.</a:t>
            </a:r>
          </a:p>
          <a:p>
            <a:endParaRPr lang="en-US" dirty="0" smtClean="0"/>
          </a:p>
          <a:p>
            <a:r>
              <a:rPr lang="en-US" dirty="0" err="1" smtClean="0"/>
              <a:t>Valkenburg</a:t>
            </a:r>
            <a:r>
              <a:rPr lang="en-US" dirty="0" smtClean="0"/>
              <a:t>, P. M., &amp; Peter, J. (2007). Internet communication and its relation to well-being: Identifying </a:t>
            </a:r>
          </a:p>
          <a:p>
            <a:pPr>
              <a:buNone/>
            </a:pPr>
            <a:r>
              <a:rPr lang="en-US" dirty="0" smtClean="0"/>
              <a:t>		some underlying mechanisms. </a:t>
            </a:r>
            <a:r>
              <a:rPr lang="en-US" i="1" dirty="0" smtClean="0"/>
              <a:t>Media Psychology, 9</a:t>
            </a:r>
            <a:r>
              <a:rPr lang="en-US" dirty="0" smtClean="0"/>
              <a:t>(1), 43-58.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Presenters’ Contact Information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ookman Old Style" pitchFamily="18" charset="0"/>
              </a:rPr>
              <a:t>Joe </a:t>
            </a:r>
            <a:r>
              <a:rPr lang="en-US" sz="2400" dirty="0" err="1" smtClean="0">
                <a:latin typeface="Bookman Old Style" pitchFamily="18" charset="0"/>
              </a:rPr>
              <a:t>Cice</a:t>
            </a:r>
            <a:endParaRPr lang="en-US" sz="2400" dirty="0" smtClean="0">
              <a:latin typeface="Bookman Old Style" pitchFamily="18" charset="0"/>
            </a:endParaRPr>
          </a:p>
          <a:p>
            <a:pPr lvl="1"/>
            <a:r>
              <a:rPr lang="en-US" sz="2200" dirty="0" smtClean="0">
                <a:latin typeface="Bookman Old Style" pitchFamily="18" charset="0"/>
              </a:rPr>
              <a:t>ciceja@gmail.com</a:t>
            </a:r>
          </a:p>
          <a:p>
            <a:r>
              <a:rPr lang="en-US" sz="2400" dirty="0" smtClean="0">
                <a:latin typeface="Bookman Old Style" pitchFamily="18" charset="0"/>
              </a:rPr>
              <a:t>Susan Belangee</a:t>
            </a:r>
          </a:p>
          <a:p>
            <a:pPr lvl="1"/>
            <a:r>
              <a:rPr lang="en-US" sz="2200" dirty="0" smtClean="0">
                <a:latin typeface="Bookman Old Style" pitchFamily="18" charset="0"/>
              </a:rPr>
              <a:t>susanbelangee@aol.com</a:t>
            </a:r>
            <a:endParaRPr lang="en-US" sz="2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</TotalTime>
  <Words>591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The Impact of Social Media on Mental Health: The Connection Between Number of Facebook Friends and Social Interest</vt:lpstr>
      <vt:lpstr>Agenda for Presentation</vt:lpstr>
      <vt:lpstr>Current Literature on Social Media &amp; Mental Health </vt:lpstr>
      <vt:lpstr>Adlerian Concepts and Social Media</vt:lpstr>
      <vt:lpstr>Current Study Results</vt:lpstr>
      <vt:lpstr>Implications and Potential Interventions </vt:lpstr>
      <vt:lpstr>Interactive Discussion and Q&amp;A time</vt:lpstr>
      <vt:lpstr>References</vt:lpstr>
      <vt:lpstr>Presenters’ 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Social Media on Mental Health: The Connection Between Number of Facebook Friends and Social Interest</dc:title>
  <dc:creator>Susan Belangee</dc:creator>
  <cp:lastModifiedBy>Susan Belangee</cp:lastModifiedBy>
  <cp:revision>39</cp:revision>
  <dcterms:created xsi:type="dcterms:W3CDTF">2012-05-16T19:02:26Z</dcterms:created>
  <dcterms:modified xsi:type="dcterms:W3CDTF">2012-06-20T13:20:32Z</dcterms:modified>
</cp:coreProperties>
</file>